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y="5143500" cx="9144000"/>
  <p:notesSz cx="6858000" cy="9144000"/>
  <p:embeddedFontLst>
    <p:embeddedFont>
      <p:font typeface="Raleway"/>
      <p:regular r:id="rId23"/>
      <p:bold r:id="rId24"/>
      <p:italic r:id="rId25"/>
      <p:boldItalic r:id="rId26"/>
    </p:embeddedFont>
    <p:embeddedFont>
      <p:font typeface="Open Sans SemiBold"/>
      <p:regular r:id="rId27"/>
      <p:bold r:id="rId28"/>
      <p:italic r:id="rId29"/>
      <p:boldItalic r:id="rId30"/>
    </p:embeddedFont>
    <p:embeddedFont>
      <p:font typeface="Source Sans Pro"/>
      <p:regular r:id="rId31"/>
      <p:bold r:id="rId32"/>
      <p:italic r:id="rId33"/>
      <p:boldItalic r:id="rId34"/>
    </p:embeddedFont>
    <p:embeddedFont>
      <p:font typeface="Open Sans Light"/>
      <p:regular r:id="rId35"/>
      <p:bold r:id="rId36"/>
      <p:italic r:id="rId37"/>
      <p:boldItalic r:id="rId38"/>
    </p:embeddedFont>
    <p:embeddedFont>
      <p:font typeface="Open Sans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-bold.fntdata"/><Relationship Id="rId20" Type="http://schemas.openxmlformats.org/officeDocument/2006/relationships/slide" Target="slides/slide16.xml"/><Relationship Id="rId42" Type="http://schemas.openxmlformats.org/officeDocument/2006/relationships/font" Target="fonts/OpenSans-boldItalic.fntdata"/><Relationship Id="rId41" Type="http://schemas.openxmlformats.org/officeDocument/2006/relationships/font" Target="fonts/OpenSans-italic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Raleway-bold.fntdata"/><Relationship Id="rId23" Type="http://schemas.openxmlformats.org/officeDocument/2006/relationships/font" Target="fonts/Raleway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Raleway-boldItalic.fntdata"/><Relationship Id="rId25" Type="http://schemas.openxmlformats.org/officeDocument/2006/relationships/font" Target="fonts/Raleway-italic.fntdata"/><Relationship Id="rId28" Type="http://schemas.openxmlformats.org/officeDocument/2006/relationships/font" Target="fonts/OpenSansSemiBold-bold.fntdata"/><Relationship Id="rId27" Type="http://schemas.openxmlformats.org/officeDocument/2006/relationships/font" Target="fonts/OpenSansSemiBold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OpenSansSemiBold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SourceSansPro-regular.fntdata"/><Relationship Id="rId30" Type="http://schemas.openxmlformats.org/officeDocument/2006/relationships/font" Target="fonts/OpenSansSemiBold-boldItalic.fntdata"/><Relationship Id="rId11" Type="http://schemas.openxmlformats.org/officeDocument/2006/relationships/slide" Target="slides/slide7.xml"/><Relationship Id="rId33" Type="http://schemas.openxmlformats.org/officeDocument/2006/relationships/font" Target="fonts/SourceSansPro-italic.fntdata"/><Relationship Id="rId10" Type="http://schemas.openxmlformats.org/officeDocument/2006/relationships/slide" Target="slides/slide6.xml"/><Relationship Id="rId32" Type="http://schemas.openxmlformats.org/officeDocument/2006/relationships/font" Target="fonts/SourceSansPro-bold.fntdata"/><Relationship Id="rId13" Type="http://schemas.openxmlformats.org/officeDocument/2006/relationships/slide" Target="slides/slide9.xml"/><Relationship Id="rId35" Type="http://schemas.openxmlformats.org/officeDocument/2006/relationships/font" Target="fonts/OpenSansLight-regular.fntdata"/><Relationship Id="rId12" Type="http://schemas.openxmlformats.org/officeDocument/2006/relationships/slide" Target="slides/slide8.xml"/><Relationship Id="rId34" Type="http://schemas.openxmlformats.org/officeDocument/2006/relationships/font" Target="fonts/SourceSansPro-boldItalic.fntdata"/><Relationship Id="rId15" Type="http://schemas.openxmlformats.org/officeDocument/2006/relationships/slide" Target="slides/slide11.xml"/><Relationship Id="rId37" Type="http://schemas.openxmlformats.org/officeDocument/2006/relationships/font" Target="fonts/OpenSansLight-italic.fntdata"/><Relationship Id="rId14" Type="http://schemas.openxmlformats.org/officeDocument/2006/relationships/slide" Target="slides/slide10.xml"/><Relationship Id="rId36" Type="http://schemas.openxmlformats.org/officeDocument/2006/relationships/font" Target="fonts/OpenSansLight-bold.fntdata"/><Relationship Id="rId17" Type="http://schemas.openxmlformats.org/officeDocument/2006/relationships/slide" Target="slides/slide13.xml"/><Relationship Id="rId39" Type="http://schemas.openxmlformats.org/officeDocument/2006/relationships/font" Target="fonts/OpenSans-regular.fntdata"/><Relationship Id="rId16" Type="http://schemas.openxmlformats.org/officeDocument/2006/relationships/slide" Target="slides/slide12.xml"/><Relationship Id="rId38" Type="http://schemas.openxmlformats.org/officeDocument/2006/relationships/font" Target="fonts/OpenSansLight-boldItalic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Kory - Connect vout from power cord to vin on the voltage regulator. Connect ground to ground. Vout from power regulator powers microcontroller. Resistor and capacitor values do not matter.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Kory - Two stage fourth-order Butterworth bandpass filter. 100nF and 13.3k Ohm for the notch filter. Offset voltage provides reference voltage for </a:t>
            </a:r>
            <a:r>
              <a:rPr lang="en"/>
              <a:t>op amps</a:t>
            </a:r>
            <a:r>
              <a:rPr lang="en"/>
              <a:t> since the battery only supplies a </a:t>
            </a:r>
            <a:r>
              <a:rPr lang="en"/>
              <a:t>positive</a:t>
            </a:r>
            <a:r>
              <a:rPr lang="en"/>
              <a:t> input voltage.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AD8031 is just a feedback voltage amplifier.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Zach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Shape 1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Zach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Andrew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Shape 1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Andrew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Andrew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Ryan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Ryan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Ryan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Ryan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Bader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Bader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Bader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Bader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Shape 11"/>
          <p:cNvSpPr txBox="1"/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Font typeface="Open Sans Light"/>
              <a:buNone/>
              <a:defRPr b="0" sz="42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" name="Shape 12"/>
          <p:cNvSpPr txBox="1"/>
          <p:nvPr>
            <p:ph idx="1" type="subTitle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" name="Shape 1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Shape 53"/>
          <p:cNvSpPr txBox="1"/>
          <p:nvPr>
            <p:ph hasCustomPrompt="1" type="title"/>
          </p:nvPr>
        </p:nvSpPr>
        <p:spPr>
          <a:xfrm>
            <a:off x="311700" y="743001"/>
            <a:ext cx="8520600" cy="2006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t>xx%</a:t>
            </a:r>
          </a:p>
        </p:txBody>
      </p:sp>
      <p:sp>
        <p:nvSpPr>
          <p:cNvPr id="54" name="Shape 54"/>
          <p:cNvSpPr txBox="1"/>
          <p:nvPr>
            <p:ph idx="1" type="body"/>
          </p:nvPr>
        </p:nvSpPr>
        <p:spPr>
          <a:xfrm>
            <a:off x="311700" y="2845182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Shape 16"/>
          <p:cNvSpPr txBox="1"/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Font typeface="Open Sans"/>
              <a:buNone/>
              <a:defRPr sz="3600"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Shape 1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0" name="Shape 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Shape 2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" name="Shape 22"/>
          <p:cNvSpPr/>
          <p:nvPr/>
        </p:nvSpPr>
        <p:spPr>
          <a:xfrm>
            <a:off x="80700" y="4959175"/>
            <a:ext cx="8982600" cy="103500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Shape 2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Shape 2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" name="Shape 28"/>
          <p:cNvSpPr/>
          <p:nvPr/>
        </p:nvSpPr>
        <p:spPr>
          <a:xfrm>
            <a:off x="80700" y="4959175"/>
            <a:ext cx="8982600" cy="103500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" name="Shape 32"/>
          <p:cNvSpPr/>
          <p:nvPr/>
        </p:nvSpPr>
        <p:spPr>
          <a:xfrm>
            <a:off x="80700" y="4959175"/>
            <a:ext cx="8982600" cy="103500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5" name="Shape 35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Shape 3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" name="Shape 37"/>
          <p:cNvSpPr/>
          <p:nvPr/>
        </p:nvSpPr>
        <p:spPr>
          <a:xfrm>
            <a:off x="80700" y="4959175"/>
            <a:ext cx="8982600" cy="103500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rgbClr val="C8102E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4636800" y="80700"/>
            <a:ext cx="4426500" cy="4982100"/>
          </a:xfrm>
          <a:prstGeom prst="rect">
            <a:avLst/>
          </a:prstGeom>
          <a:solidFill>
            <a:srgbClr val="C8102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" name="Shape 43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" name="Shape 44"/>
          <p:cNvSpPr txBox="1"/>
          <p:nvPr>
            <p:ph type="title"/>
          </p:nvPr>
        </p:nvSpPr>
        <p:spPr>
          <a:xfrm>
            <a:off x="265500" y="1181700"/>
            <a:ext cx="4045200" cy="1533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5" name="Shape 45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6" name="Shape 46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50" name="Shape 5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plu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www.youtube.com/watch?v=k35CQQRR1kA" TargetMode="External"/><Relationship Id="rId4" Type="http://schemas.openxmlformats.org/officeDocument/2006/relationships/image" Target="../media/image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jpg"/><Relationship Id="rId4" Type="http://schemas.openxmlformats.org/officeDocument/2006/relationships/image" Target="../media/image19.jpg"/><Relationship Id="rId5" Type="http://schemas.openxmlformats.org/officeDocument/2006/relationships/image" Target="../media/image18.jpg"/><Relationship Id="rId6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Relationship Id="rId5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Relationship Id="rId4" Type="http://schemas.openxmlformats.org/officeDocument/2006/relationships/image" Target="../media/image16.jpg"/><Relationship Id="rId5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Pilot Biometrics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pen Sans SemiBold"/>
                <a:ea typeface="Open Sans SemiBold"/>
                <a:cs typeface="Open Sans SemiBold"/>
                <a:sym typeface="Open Sans SemiBold"/>
              </a:rPr>
              <a:t>ECG Waveform Captures</a:t>
            </a:r>
            <a:endParaRPr sz="30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3" name="Shape 63"/>
          <p:cNvSpPr txBox="1"/>
          <p:nvPr>
            <p:ph idx="1" type="subTitle"/>
          </p:nvPr>
        </p:nvSpPr>
        <p:spPr>
          <a:xfrm>
            <a:off x="485875" y="1943325"/>
            <a:ext cx="8183700" cy="65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sdmay18-12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Shape 64"/>
          <p:cNvSpPr txBox="1"/>
          <p:nvPr>
            <p:ph idx="1" type="subTitle"/>
          </p:nvPr>
        </p:nvSpPr>
        <p:spPr>
          <a:xfrm>
            <a:off x="480150" y="2849825"/>
            <a:ext cx="8183700" cy="188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Team Members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Ryan Gallus, Andrew Jones, Justin Bader, Zach Glanz, Kory Gray, </a:t>
            </a:r>
            <a:r>
              <a:rPr lang="en" sz="1800">
                <a:solidFill>
                  <a:schemeClr val="lt1"/>
                </a:solidFill>
              </a:rPr>
              <a:t>David Kirpes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Advisor:</a:t>
            </a:r>
            <a:r>
              <a:rPr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Professor Tyagi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Client:</a:t>
            </a:r>
            <a:r>
              <a:rPr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Rockwell Collins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 title="Senior Design">
            <a:hlinkClick r:id="rId3"/>
          </p:cNvPr>
          <p:cNvSpPr/>
          <p:nvPr/>
        </p:nvSpPr>
        <p:spPr>
          <a:xfrm>
            <a:off x="0" y="-857263"/>
            <a:ext cx="9144000" cy="6858038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Voltage Regulator &amp; Battery</a:t>
            </a:r>
            <a:endParaRPr/>
          </a:p>
        </p:txBody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	Voltage Regulator			 Battery				Power Cord</a:t>
            </a:r>
            <a:endParaRPr/>
          </a:p>
        </p:txBody>
      </p:sp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621" y="1634375"/>
            <a:ext cx="1805223" cy="2733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9450" y="1634375"/>
            <a:ext cx="1537371" cy="2733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 rotWithShape="1">
          <a:blip r:embed="rId5">
            <a:alphaModFix/>
          </a:blip>
          <a:srcRect b="0" l="0" r="0" t="13562"/>
          <a:stretch/>
        </p:blipFill>
        <p:spPr>
          <a:xfrm>
            <a:off x="5655425" y="1634375"/>
            <a:ext cx="1778540" cy="273313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Shape 138"/>
          <p:cNvSpPr txBox="1"/>
          <p:nvPr/>
        </p:nvSpPr>
        <p:spPr>
          <a:xfrm>
            <a:off x="735625" y="1837963"/>
            <a:ext cx="740400" cy="2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Vin(9V)</a:t>
            </a:r>
            <a:endParaRPr sz="1200"/>
          </a:p>
        </p:txBody>
      </p:sp>
      <p:sp>
        <p:nvSpPr>
          <p:cNvPr id="139" name="Shape 139"/>
          <p:cNvSpPr txBox="1"/>
          <p:nvPr/>
        </p:nvSpPr>
        <p:spPr>
          <a:xfrm>
            <a:off x="1697500" y="1888475"/>
            <a:ext cx="740400" cy="2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Ground</a:t>
            </a:r>
            <a:endParaRPr sz="1200"/>
          </a:p>
        </p:txBody>
      </p:sp>
      <p:sp>
        <p:nvSpPr>
          <p:cNvPr id="140" name="Shape 140"/>
          <p:cNvSpPr txBox="1"/>
          <p:nvPr/>
        </p:nvSpPr>
        <p:spPr>
          <a:xfrm>
            <a:off x="652425" y="2833988"/>
            <a:ext cx="7761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Vout(5V)</a:t>
            </a:r>
            <a:endParaRPr sz="1200"/>
          </a:p>
        </p:txBody>
      </p:sp>
      <p:sp>
        <p:nvSpPr>
          <p:cNvPr id="141" name="Shape 141"/>
          <p:cNvSpPr txBox="1"/>
          <p:nvPr/>
        </p:nvSpPr>
        <p:spPr>
          <a:xfrm>
            <a:off x="6771000" y="2283850"/>
            <a:ext cx="776100" cy="2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Ground</a:t>
            </a:r>
            <a:endParaRPr sz="1200"/>
          </a:p>
        </p:txBody>
      </p:sp>
      <p:sp>
        <p:nvSpPr>
          <p:cNvPr id="142" name="Shape 142"/>
          <p:cNvSpPr txBox="1"/>
          <p:nvPr/>
        </p:nvSpPr>
        <p:spPr>
          <a:xfrm>
            <a:off x="5749125" y="2772750"/>
            <a:ext cx="495900" cy="2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Vout</a:t>
            </a:r>
            <a:endParaRPr sz="1200"/>
          </a:p>
        </p:txBody>
      </p:sp>
      <p:cxnSp>
        <p:nvCxnSpPr>
          <p:cNvPr id="143" name="Shape 143"/>
          <p:cNvCxnSpPr>
            <a:stCxn id="142" idx="3"/>
          </p:cNvCxnSpPr>
          <p:nvPr/>
        </p:nvCxnSpPr>
        <p:spPr>
          <a:xfrm flipH="1" rot="10800000">
            <a:off x="6245025" y="2815650"/>
            <a:ext cx="371100" cy="106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4" name="Shape 144"/>
          <p:cNvCxnSpPr>
            <a:stCxn id="141" idx="2"/>
          </p:cNvCxnSpPr>
          <p:nvPr/>
        </p:nvCxnSpPr>
        <p:spPr>
          <a:xfrm flipH="1">
            <a:off x="6801450" y="2582050"/>
            <a:ext cx="357600" cy="123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45" name="Shape 145"/>
          <p:cNvPicPr preferRelativeResize="0"/>
          <p:nvPr/>
        </p:nvPicPr>
        <p:blipFill rotWithShape="1">
          <a:blip r:embed="rId6">
            <a:alphaModFix/>
          </a:blip>
          <a:srcRect b="2162" l="0" r="0" t="2162"/>
          <a:stretch/>
        </p:blipFill>
        <p:spPr>
          <a:xfrm>
            <a:off x="6863241" y="0"/>
            <a:ext cx="2280761" cy="163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/>
          <p:nvPr/>
        </p:nvSpPr>
        <p:spPr>
          <a:xfrm>
            <a:off x="7869950" y="95545"/>
            <a:ext cx="696000" cy="589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hape 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3050" y="2591938"/>
            <a:ext cx="3925376" cy="207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752" y="1636612"/>
            <a:ext cx="3897826" cy="260952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Shape 15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Filters</a:t>
            </a:r>
            <a:endParaRPr/>
          </a:p>
        </p:txBody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x="311700" y="1152475"/>
            <a:ext cx="8520600" cy="373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45720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Bandpass Filte</a:t>
            </a:r>
            <a:r>
              <a:rPr lang="en"/>
              <a:t>r							     </a:t>
            </a:r>
            <a:endParaRPr/>
          </a:p>
          <a:p>
            <a:pPr indent="457200" lvl="0" marL="457200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marL="5486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Notch Filter</a:t>
            </a:r>
            <a:endParaRPr/>
          </a:p>
          <a:p>
            <a:pPr indent="457200" lvl="0" marL="457200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marL="457200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		     Offset Voltage</a:t>
            </a:r>
            <a:endParaRPr/>
          </a:p>
        </p:txBody>
      </p:sp>
      <p:sp>
        <p:nvSpPr>
          <p:cNvPr id="155" name="Shape 155"/>
          <p:cNvSpPr/>
          <p:nvPr/>
        </p:nvSpPr>
        <p:spPr>
          <a:xfrm>
            <a:off x="2156275" y="3296225"/>
            <a:ext cx="508200" cy="144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6" name="Shape 156"/>
          <p:cNvPicPr preferRelativeResize="0"/>
          <p:nvPr/>
        </p:nvPicPr>
        <p:blipFill rotWithShape="1">
          <a:blip r:embed="rId5">
            <a:alphaModFix/>
          </a:blip>
          <a:srcRect b="2162" l="0" r="0" t="2162"/>
          <a:stretch/>
        </p:blipFill>
        <p:spPr>
          <a:xfrm>
            <a:off x="6863241" y="0"/>
            <a:ext cx="2280761" cy="163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Shape 157"/>
          <p:cNvSpPr/>
          <p:nvPr/>
        </p:nvSpPr>
        <p:spPr>
          <a:xfrm>
            <a:off x="7367200" y="614095"/>
            <a:ext cx="338400" cy="502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Analog to Digital Converter</a:t>
            </a:r>
            <a:endParaRPr/>
          </a:p>
        </p:txBody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24-bit ADC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Communication with microcontroller over SPI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Operating at 8,000 samples-per-second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Using 3 leads for ECG detection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Disposable ECG sensor pads placed on skin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Return voltage readings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Challenges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Evaluation module PCB designed for 12-lead system.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Evaluation module designed to work with companion board that is only compatible with Windows XP-7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4" name="Shape 164"/>
          <p:cNvPicPr preferRelativeResize="0"/>
          <p:nvPr/>
        </p:nvPicPr>
        <p:blipFill rotWithShape="1">
          <a:blip r:embed="rId3">
            <a:alphaModFix/>
          </a:blip>
          <a:srcRect b="2162" l="0" r="0" t="2162"/>
          <a:stretch/>
        </p:blipFill>
        <p:spPr>
          <a:xfrm>
            <a:off x="6863241" y="0"/>
            <a:ext cx="2280761" cy="163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Shape 165"/>
          <p:cNvSpPr/>
          <p:nvPr/>
        </p:nvSpPr>
        <p:spPr>
          <a:xfrm>
            <a:off x="7367200" y="634578"/>
            <a:ext cx="338400" cy="502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Microcontroller</a:t>
            </a:r>
            <a:endParaRPr/>
          </a:p>
        </p:txBody>
      </p:sp>
      <p:sp>
        <p:nvSpPr>
          <p:cNvPr id="171" name="Shape 17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SPI Interface with ADC</a:t>
            </a:r>
            <a:endParaRPr/>
          </a:p>
          <a:p>
            <a:pPr indent="-342900" lvl="0" marL="4572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ADC output written to board registers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C++ application reads registers and directs data flow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STM32F746G Discovery Board</a:t>
            </a:r>
            <a:endParaRPr/>
          </a:p>
          <a:p>
            <a:pPr indent="-342900" lvl="0" marL="4572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Linux Development Environment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Reconfigure u-boot and put uClinux on quad-SPI flash memory on board to boot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Reconfigure uClinux image to use SPI and store to microSD card</a:t>
            </a:r>
            <a:endParaRPr/>
          </a:p>
          <a:p>
            <a:pPr indent="0" lvl="0" marL="45720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 b="2162" l="0" r="0" t="2162"/>
          <a:stretch/>
        </p:blipFill>
        <p:spPr>
          <a:xfrm>
            <a:off x="6863241" y="0"/>
            <a:ext cx="2280761" cy="163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Shape 173"/>
          <p:cNvSpPr/>
          <p:nvPr/>
        </p:nvSpPr>
        <p:spPr>
          <a:xfrm>
            <a:off x="7811950" y="605548"/>
            <a:ext cx="1150500" cy="9993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Artificial</a:t>
            </a:r>
            <a:r>
              <a:rPr lang="en"/>
              <a:t> Neural Network</a:t>
            </a:r>
            <a:endParaRPr/>
          </a:p>
        </p:txBody>
      </p:sp>
      <p:sp>
        <p:nvSpPr>
          <p:cNvPr id="179" name="Shape 179"/>
          <p:cNvSpPr txBox="1"/>
          <p:nvPr>
            <p:ph idx="1" type="body"/>
          </p:nvPr>
        </p:nvSpPr>
        <p:spPr>
          <a:xfrm>
            <a:off x="311700" y="1237525"/>
            <a:ext cx="4350600" cy="333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Stress Detection</a:t>
            </a:r>
            <a:endParaRPr/>
          </a:p>
          <a:p>
            <a:pPr indent="-342900" lvl="0" marL="4572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Given a set of training data, will learn whether an individual is stressed or not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Uses Heart Rate Variability as the metric to detect </a:t>
            </a:r>
            <a:r>
              <a:rPr lang="en"/>
              <a:t>cognitive</a:t>
            </a:r>
            <a:r>
              <a:rPr lang="en"/>
              <a:t> stress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Time domain measurement NN50 </a:t>
            </a:r>
            <a:endParaRPr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Can tweek itself over time to with individual pilots</a:t>
            </a:r>
            <a:endParaRPr/>
          </a:p>
        </p:txBody>
      </p:sp>
      <p:pic>
        <p:nvPicPr>
          <p:cNvPr id="180" name="Shape 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1750" y="1810875"/>
            <a:ext cx="4268401" cy="2588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Shape 181"/>
          <p:cNvPicPr preferRelativeResize="0"/>
          <p:nvPr/>
        </p:nvPicPr>
        <p:blipFill rotWithShape="1">
          <a:blip r:embed="rId4">
            <a:alphaModFix/>
          </a:blip>
          <a:srcRect b="2162" l="0" r="0" t="2162"/>
          <a:stretch/>
        </p:blipFill>
        <p:spPr>
          <a:xfrm>
            <a:off x="6863241" y="0"/>
            <a:ext cx="2280761" cy="163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Shape 182"/>
          <p:cNvSpPr/>
          <p:nvPr/>
        </p:nvSpPr>
        <p:spPr>
          <a:xfrm>
            <a:off x="7966625" y="760261"/>
            <a:ext cx="522000" cy="4482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Collection</a:t>
            </a:r>
            <a:endParaRPr/>
          </a:p>
        </p:txBody>
      </p:sp>
      <p:sp>
        <p:nvSpPr>
          <p:cNvPr id="188" name="Shape 18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Control Data</a:t>
            </a:r>
            <a:endParaRPr/>
          </a:p>
          <a:p>
            <a:pPr indent="-342900" lvl="0" marL="4572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Measuring</a:t>
            </a:r>
            <a:r>
              <a:rPr lang="en"/>
              <a:t> time between R-waves of user at rest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Single task that is uncomplicated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Stressed Data</a:t>
            </a:r>
            <a:endParaRPr/>
          </a:p>
          <a:p>
            <a:pPr indent="-342900" lvl="0" marL="4572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Measuring time between R-waves of user doing mentally </a:t>
            </a:r>
            <a:r>
              <a:rPr lang="en"/>
              <a:t>straining</a:t>
            </a:r>
            <a:r>
              <a:rPr lang="en"/>
              <a:t> tasks until failure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Starts with single spatial navigation task</a:t>
            </a:r>
            <a:endParaRPr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Additional cognitive tasks added until subject feels overly stressed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</a:t>
            </a:r>
            <a:endParaRPr/>
          </a:p>
        </p:txBody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Component Testing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Individually test hardware components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Test battery </a:t>
            </a:r>
            <a:r>
              <a:rPr lang="en"/>
              <a:t>performance</a:t>
            </a:r>
            <a:r>
              <a:rPr lang="en"/>
              <a:t>/lifetime and data storage requirements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ECG Waveform Testing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Compare device output against sample ECG data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Test on multiple subjects for </a:t>
            </a:r>
            <a:r>
              <a:rPr lang="en"/>
              <a:t>anomalies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Artificial</a:t>
            </a:r>
            <a:r>
              <a:rPr lang="en"/>
              <a:t> Neural Network Testing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Train with labeled data</a:t>
            </a:r>
            <a:endParaRPr/>
          </a:p>
          <a:p>
            <a: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Validate with test data and adjust weights for accuracy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hape 199"/>
          <p:cNvPicPr preferRelativeResize="0"/>
          <p:nvPr/>
        </p:nvPicPr>
        <p:blipFill rotWithShape="1">
          <a:blip r:embed="rId3">
            <a:alphaModFix/>
          </a:blip>
          <a:srcRect b="2162" l="0" r="0" t="2162"/>
          <a:stretch/>
        </p:blipFill>
        <p:spPr>
          <a:xfrm>
            <a:off x="2165413" y="0"/>
            <a:ext cx="6978576" cy="500765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Shape 200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  <p:sp>
        <p:nvSpPr>
          <p:cNvPr id="201" name="Shape 201"/>
          <p:cNvSpPr txBox="1"/>
          <p:nvPr>
            <p:ph idx="1" type="body"/>
          </p:nvPr>
        </p:nvSpPr>
        <p:spPr>
          <a:xfrm>
            <a:off x="311700" y="1527575"/>
            <a:ext cx="2385600" cy="327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"/>
              <a:t>Team Members</a:t>
            </a:r>
            <a:endParaRPr b="1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Ryan Gallus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Andrew Jones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Justin Bader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Zach Glanz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Kory Gray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David Kirpes*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*Not presenting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Purpose</a:t>
            </a:r>
            <a:endParaRPr/>
          </a:p>
        </p:txBody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311700" y="1672600"/>
            <a:ext cx="8520600" cy="183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000"/>
              <a:t>P</a:t>
            </a:r>
            <a:r>
              <a:rPr lang="en" sz="3000"/>
              <a:t>rovide critical </a:t>
            </a:r>
            <a:r>
              <a:rPr b="1" lang="en" sz="3000"/>
              <a:t>medical information</a:t>
            </a:r>
            <a:r>
              <a:rPr lang="en" sz="3000"/>
              <a:t> to decision makers about the condition of </a:t>
            </a:r>
            <a:r>
              <a:rPr b="1" lang="en" sz="3000"/>
              <a:t>US Navy pilots</a:t>
            </a:r>
            <a:r>
              <a:rPr lang="en" sz="3000"/>
              <a:t> during training missions</a:t>
            </a:r>
            <a:endParaRPr sz="3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Overview</a:t>
            </a:r>
            <a:endParaRPr/>
          </a:p>
        </p:txBody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</a:t>
            </a:r>
            <a:r>
              <a:rPr lang="en"/>
              <a:t>apture, monitor, and analyze Electrocardiograph (ECG) waveform</a:t>
            </a:r>
            <a:endParaRPr/>
          </a:p>
          <a:p>
            <a:pPr indent="-342900" lvl="0" marL="4572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Three ECG Sensors take voltage readings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Filtering remove interference noise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Analog to Digital Converter (ADC) converts signals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ECG waveform data fed into microcontroller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Copy stored on device (4-5 hours)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Copy packaged for output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Input into </a:t>
            </a:r>
            <a:r>
              <a:rPr lang="en"/>
              <a:t>artificial</a:t>
            </a:r>
            <a:r>
              <a:rPr lang="en"/>
              <a:t> neural network for stress detection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Battery and voltage regulator for 4-5 hours operation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Operational Environment</a:t>
            </a:r>
            <a:endParaRPr/>
          </a:p>
        </p:txBody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311700" y="1152475"/>
            <a:ext cx="4396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ECG sensors attached to user via disposable pads under flight suit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Used inside military aircraft cockpit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Rough shaking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Inconsistent vibrations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Movements from pilot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Unpredictable muscle contractions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High-g maneuvers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Pressurized</a:t>
            </a:r>
            <a:r>
              <a:rPr lang="en"/>
              <a:t> cabin</a:t>
            </a:r>
            <a:endParaRPr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Reasonable range of </a:t>
            </a:r>
            <a:r>
              <a:rPr lang="en"/>
              <a:t>temperatures</a:t>
            </a:r>
            <a:r>
              <a:rPr lang="en"/>
              <a:t> and humidity</a:t>
            </a:r>
            <a:endParaRPr/>
          </a:p>
        </p:txBody>
      </p:sp>
      <p:pic>
        <p:nvPicPr>
          <p:cNvPr id="83" name="Shape 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8500" y="1345625"/>
            <a:ext cx="4171854" cy="2493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Intended Users</a:t>
            </a:r>
            <a:endParaRPr/>
          </a:p>
        </p:txBody>
      </p:sp>
      <p:sp>
        <p:nvSpPr>
          <p:cNvPr id="89" name="Shape 89"/>
          <p:cNvSpPr txBox="1"/>
          <p:nvPr>
            <p:ph idx="1" type="body"/>
          </p:nvPr>
        </p:nvSpPr>
        <p:spPr>
          <a:xfrm>
            <a:off x="311700" y="1152475"/>
            <a:ext cx="4454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 Navy fighter pilots in training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Pilots already certified to operate aircraft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 good health and </a:t>
            </a:r>
            <a:r>
              <a:rPr lang="en"/>
              <a:t>physical</a:t>
            </a:r>
            <a:r>
              <a:rPr lang="en"/>
              <a:t> condition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Practicing </a:t>
            </a:r>
            <a:r>
              <a:rPr lang="en"/>
              <a:t>missions with multiple aircraft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Extracted data can be transmitted to ground in real time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 used by training and health officers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Determine whether or not to continue mission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Confirm if pilot is fit to continue training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Identify health issues early</a:t>
            </a:r>
            <a:endParaRPr/>
          </a:p>
        </p:txBody>
      </p:sp>
      <p:pic>
        <p:nvPicPr>
          <p:cNvPr id="90" name="Shape 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8800" y="1220825"/>
            <a:ext cx="4072802" cy="2653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>
            <p:ph type="title"/>
          </p:nvPr>
        </p:nvSpPr>
        <p:spPr>
          <a:xfrm>
            <a:off x="311700" y="3531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/>
              <a:t>ECG Waveform</a:t>
            </a:r>
            <a:endParaRPr/>
          </a:p>
        </p:txBody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x="311700" y="1152475"/>
            <a:ext cx="5209500" cy="233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Captured using 3-Leads</a:t>
            </a:r>
            <a:endParaRPr/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libri"/>
              <a:buChar char="●"/>
            </a:pPr>
            <a:r>
              <a:rPr lang="en"/>
              <a:t>R-Wave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Used to detect Heart-Rate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Easy to capture</a:t>
            </a:r>
            <a:endParaRPr/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QT Interval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Time from start of R-wave to the end of T-wave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Not as reliable to capture</a:t>
            </a:r>
            <a:endParaRPr/>
          </a:p>
        </p:txBody>
      </p:sp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675" y="3666324"/>
            <a:ext cx="8080651" cy="90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6894" y="1073900"/>
            <a:ext cx="3217475" cy="220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Detecting Stress</a:t>
            </a:r>
            <a:endParaRPr/>
          </a:p>
        </p:txBody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311700" y="1152475"/>
            <a:ext cx="4049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libri"/>
              <a:buChar char="●"/>
            </a:pPr>
            <a:r>
              <a:rPr lang="en"/>
              <a:t>Heart-Rate Variability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Measure variability between R-waves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Easily Implemented with ECG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High variability is indicator of stress</a:t>
            </a:r>
            <a:endParaRPr/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QT Interval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Measurement of QT intervals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Difficult to implement accurately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Decreased interval indicates stress</a:t>
            </a:r>
            <a:endParaRPr/>
          </a:p>
        </p:txBody>
      </p:sp>
      <p:pic>
        <p:nvPicPr>
          <p:cNvPr id="105" name="Shape 105"/>
          <p:cNvPicPr preferRelativeResize="0"/>
          <p:nvPr/>
        </p:nvPicPr>
        <p:blipFill rotWithShape="1">
          <a:blip r:embed="rId3">
            <a:alphaModFix/>
          </a:blip>
          <a:srcRect b="0" l="1889" r="2690" t="0"/>
          <a:stretch/>
        </p:blipFill>
        <p:spPr>
          <a:xfrm>
            <a:off x="4667700" y="1078900"/>
            <a:ext cx="4164600" cy="292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Shape 110"/>
          <p:cNvPicPr preferRelativeResize="0"/>
          <p:nvPr/>
        </p:nvPicPr>
        <p:blipFill rotWithShape="1">
          <a:blip r:embed="rId3">
            <a:alphaModFix/>
          </a:blip>
          <a:srcRect b="2161" l="0" r="0" t="5485"/>
          <a:stretch/>
        </p:blipFill>
        <p:spPr>
          <a:xfrm>
            <a:off x="1082725" y="0"/>
            <a:ext cx="7229825" cy="5007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Diagram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/>
          <p:nvPr>
            <p:ph type="title"/>
          </p:nvPr>
        </p:nvSpPr>
        <p:spPr>
          <a:xfrm>
            <a:off x="311700" y="445025"/>
            <a:ext cx="35073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</a:t>
            </a:r>
            <a:endParaRPr/>
          </a:p>
        </p:txBody>
      </p:sp>
      <p:sp>
        <p:nvSpPr>
          <p:cNvPr id="117" name="Shape 117"/>
          <p:cNvSpPr txBox="1"/>
          <p:nvPr>
            <p:ph idx="1" type="body"/>
          </p:nvPr>
        </p:nvSpPr>
        <p:spPr>
          <a:xfrm>
            <a:off x="311700" y="1152475"/>
            <a:ext cx="3751500" cy="346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ADS1298R (Pictured)</a:t>
            </a:r>
            <a:endParaRPr/>
          </a:p>
          <a:p>
            <a: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24-bit ADC</a:t>
            </a:r>
            <a:endParaRPr/>
          </a:p>
          <a:p>
            <a: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Built in hardware frequency filter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Nucleo-144 (Pictured)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Used in place of permanent microcontroller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Communicates over SPI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ECG Leads (Pictured)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STM32F746G Discovery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118" name="Shape 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5400000">
            <a:off x="5015153" y="1348719"/>
            <a:ext cx="2420075" cy="4302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Shape 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4628364" y="124211"/>
            <a:ext cx="1425523" cy="2534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/>
          <p:cNvPicPr preferRelativeResize="0"/>
          <p:nvPr/>
        </p:nvPicPr>
        <p:blipFill rotWithShape="1">
          <a:blip r:embed="rId5">
            <a:alphaModFix/>
          </a:blip>
          <a:srcRect b="2162" l="0" r="0" t="2162"/>
          <a:stretch/>
        </p:blipFill>
        <p:spPr>
          <a:xfrm>
            <a:off x="6863241" y="0"/>
            <a:ext cx="2280761" cy="1636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Shape 121"/>
          <p:cNvCxnSpPr/>
          <p:nvPr/>
        </p:nvCxnSpPr>
        <p:spPr>
          <a:xfrm flipH="1" rot="10800000">
            <a:off x="5974975" y="947600"/>
            <a:ext cx="1170000" cy="357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2" name="Shape 122"/>
          <p:cNvCxnSpPr/>
          <p:nvPr/>
        </p:nvCxnSpPr>
        <p:spPr>
          <a:xfrm flipH="1" rot="10800000">
            <a:off x="7077150" y="1131275"/>
            <a:ext cx="840900" cy="20109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3" name="Shape 123"/>
          <p:cNvCxnSpPr/>
          <p:nvPr/>
        </p:nvCxnSpPr>
        <p:spPr>
          <a:xfrm flipH="1" rot="10800000">
            <a:off x="5684925" y="976450"/>
            <a:ext cx="1866000" cy="1991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lum">
  <a:themeElements>
    <a:clrScheme name="Plum">
      <a:dk1>
        <a:srgbClr val="611BB8"/>
      </a:dk1>
      <a:lt1>
        <a:srgbClr val="FFFFFF"/>
      </a:lt1>
      <a:dk2>
        <a:srgbClr val="000000"/>
      </a:dk2>
      <a:lt2>
        <a:srgbClr val="7F7F7F"/>
      </a:lt2>
      <a:accent1>
        <a:srgbClr val="333333"/>
      </a:accent1>
      <a:accent2>
        <a:srgbClr val="5E2B97"/>
      </a:accent2>
      <a:accent3>
        <a:srgbClr val="7E57C2"/>
      </a:accent3>
      <a:accent4>
        <a:srgbClr val="C77025"/>
      </a:accent4>
      <a:accent5>
        <a:srgbClr val="009688"/>
      </a:accent5>
      <a:accent6>
        <a:srgbClr val="FFD600"/>
      </a:accent6>
      <a:hlink>
        <a:srgbClr val="009688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